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6CB1D-966E-4BF4-BE0A-17C95CB137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687728-B994-40A6-87A8-D39298DAF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C5CD1-472B-42E5-9EDB-7C66A1053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604B-DBFD-429A-86F4-D23D51DA6429}" type="datetimeFigureOut">
              <a:rPr lang="en-US" smtClean="0"/>
              <a:t>13-Mar-18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5CF52-41FD-43D1-8323-62D7CF397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1C2AC-25B4-4878-869C-18DA9C1C1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7007A-D931-4D0E-883C-8C5B66F4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75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D4048-0E88-4828-95D4-CFED410BF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897789-3630-4985-AA2D-1226BDE36B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DEC16-4F55-482B-B8F3-DE3C781B6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604B-DBFD-429A-86F4-D23D51DA6429}" type="datetimeFigureOut">
              <a:rPr lang="en-US" smtClean="0"/>
              <a:t>13-Mar-18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EC8E2-027D-4D15-A20D-69281D71E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560506-6FBD-4289-827A-1F017A580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7007A-D931-4D0E-883C-8C5B66F4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14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68B4FD-A72C-496D-B82A-84C445FFCC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D5285D-F6F5-499C-AEA6-B9E92958B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79B6D-359D-4C2B-B6F4-2B40C7C9C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604B-DBFD-429A-86F4-D23D51DA6429}" type="datetimeFigureOut">
              <a:rPr lang="en-US" smtClean="0"/>
              <a:t>13-Mar-18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09CBB-6A5D-4E93-B09E-FF71E79F4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DE77D-B8F9-48D0-9A02-BD8B1DB0F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7007A-D931-4D0E-883C-8C5B66F4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46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23CF6-E88E-4F2A-A69E-517752D6F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882A1-D707-47DE-B16D-F82519498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29F7B-A895-47F1-902A-BE6811D2A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604B-DBFD-429A-86F4-D23D51DA6429}" type="datetimeFigureOut">
              <a:rPr lang="en-US" smtClean="0"/>
              <a:t>13-Mar-18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63284-11BD-4A13-9506-CD855E78B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22CD1-6C5E-4EE8-AF1B-18A4C0857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7007A-D931-4D0E-883C-8C5B66F4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15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1AB1-6EF0-4684-9083-FCE650DF6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A72D30-34BF-4F08-9DEB-86F083592A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785DB-C086-4CAB-A1A0-80936F476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604B-DBFD-429A-86F4-D23D51DA6429}" type="datetimeFigureOut">
              <a:rPr lang="en-US" smtClean="0"/>
              <a:t>13-Mar-18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49DE6-5844-4955-90AF-E23E466C6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922E5-22CF-4ED8-8A32-6199D8334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7007A-D931-4D0E-883C-8C5B66F4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34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063F2-6C81-4944-8920-78F1D49AC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B0F3A-1A8C-4085-B9C4-6267A4BFB9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18EC84-1654-41AB-88A4-7A64A06055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F1036-E1ED-4D76-9FBF-B93B1221B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604B-DBFD-429A-86F4-D23D51DA6429}" type="datetimeFigureOut">
              <a:rPr lang="en-US" smtClean="0"/>
              <a:t>13-Mar-18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1C0762-6148-4788-ABA0-A9A60A36B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EB48DB-E677-4CB2-A9A6-426B42124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7007A-D931-4D0E-883C-8C5B66F4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94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FC5F2-9464-4B0B-BCC5-85DB8207B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1CB946-0785-4230-B849-E1AD4438B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6722BF-E489-450F-968C-33985714C5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4263C5-8C57-49A6-ACB2-B22991F9EA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F82AC9-919E-4A12-9980-C416FA6453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682E55-2141-4BF4-B3AB-39D69B5A2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604B-DBFD-429A-86F4-D23D51DA6429}" type="datetimeFigureOut">
              <a:rPr lang="en-US" smtClean="0"/>
              <a:t>13-Mar-18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659315-5AC3-4A36-9254-710569992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BFBB7A-6C25-4BCB-B0C2-03D386E9B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7007A-D931-4D0E-883C-8C5B66F4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32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9FFFD-EA34-410A-882A-3E019208B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9E7E44-7E45-48B4-98E4-E7CC0918C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604B-DBFD-429A-86F4-D23D51DA6429}" type="datetimeFigureOut">
              <a:rPr lang="en-US" smtClean="0"/>
              <a:t>13-Mar-18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997020-FEDD-4FE1-B10E-D3FEDF639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5F233F-ACA4-455C-BBA9-1029F0CF9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7007A-D931-4D0E-883C-8C5B66F4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803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C9C3AF-9691-41D6-891B-112219C58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604B-DBFD-429A-86F4-D23D51DA6429}" type="datetimeFigureOut">
              <a:rPr lang="en-US" smtClean="0"/>
              <a:t>13-Mar-18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2F144D-B923-47A2-807B-7F7A927CC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56490A-5801-40FE-9A4B-E25811BA3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7007A-D931-4D0E-883C-8C5B66F4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6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28216-D4EA-47A0-99A4-ABCEDC9F2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928A9-2E2E-4419-B149-97716AA3F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C9A8B0-1218-4B50-9333-9F3319E51F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AB9C8F-5900-45BB-81FA-ED7F92177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604B-DBFD-429A-86F4-D23D51DA6429}" type="datetimeFigureOut">
              <a:rPr lang="en-US" smtClean="0"/>
              <a:t>13-Mar-18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9D59A-99D6-4D42-AE00-56F87CE50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6F75FA-C09C-4E56-A15B-9D409FE18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7007A-D931-4D0E-883C-8C5B66F4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70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37844-0522-45E9-854A-9C6D404D3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4B13F9-669E-49F6-A7AB-3E39E97A56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028BDC-8AA0-4F51-B023-8342F83F93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91979A-EF9D-40ED-8102-0CC900BCD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7604B-DBFD-429A-86F4-D23D51DA6429}" type="datetimeFigureOut">
              <a:rPr lang="en-US" smtClean="0"/>
              <a:t>13-Mar-18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1B2AB8-798B-4BF9-B6D2-9F8B55FF6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991ED9-60A5-4649-9B26-A0625CB4E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7007A-D931-4D0E-883C-8C5B66F4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54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A034C3-2021-4C92-9039-77C7CA266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BF002-1329-4138-871B-457A0048F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7D9B3-29E2-4C48-A569-086E5ED088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7604B-DBFD-429A-86F4-D23D51DA6429}" type="datetimeFigureOut">
              <a:rPr lang="en-US" smtClean="0"/>
              <a:t>13-Mar-18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909A7-AFE3-4879-A4BE-298B9757B3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5CF04-E6E9-41E4-8964-52F90A3B97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7007A-D931-4D0E-883C-8C5B66F4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882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1440315" y="4276777"/>
            <a:ext cx="6487310" cy="310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440315" y="5015250"/>
            <a:ext cx="6481554" cy="310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440315" y="3261036"/>
            <a:ext cx="6487310" cy="310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440314" y="2892475"/>
            <a:ext cx="6487309" cy="310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440315" y="2506188"/>
            <a:ext cx="6487310" cy="310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440315" y="1801588"/>
            <a:ext cx="6487310" cy="310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00717" y="74147"/>
            <a:ext cx="4388898" cy="338554"/>
          </a:xfrm>
          <a:prstGeom prst="rect">
            <a:avLst/>
          </a:prstGeom>
          <a:solidFill>
            <a:srgbClr val="4378BA"/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DAY 1 – SATURDAY, 24 MARCH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476" y="1794132"/>
            <a:ext cx="1341757" cy="307777"/>
          </a:xfrm>
          <a:prstGeom prst="rect">
            <a:avLst/>
          </a:prstGeom>
          <a:solidFill>
            <a:srgbClr val="76C5D2"/>
          </a:solidFill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 </a:t>
            </a:r>
            <a:r>
              <a:rPr lang="fr-FR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9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:00 – </a:t>
            </a:r>
            <a:r>
              <a:rPr lang="fr-FR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10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:</a:t>
            </a:r>
            <a:r>
              <a:rPr lang="fr-FR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00</a:t>
            </a:r>
            <a:endParaRPr lang="en-GB" sz="1400" dirty="0"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938" y="2500836"/>
            <a:ext cx="1341757" cy="307777"/>
          </a:xfrm>
          <a:prstGeom prst="rect">
            <a:avLst/>
          </a:prstGeom>
          <a:solidFill>
            <a:srgbClr val="76C5D2"/>
          </a:solidFill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11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:</a:t>
            </a:r>
            <a:r>
              <a:rPr lang="fr-FR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00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 – </a:t>
            </a:r>
            <a:r>
              <a:rPr lang="fr-FR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11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:</a:t>
            </a:r>
            <a:r>
              <a:rPr lang="fr-FR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15</a:t>
            </a:r>
            <a:endParaRPr lang="en-GB" sz="1400" dirty="0"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938" y="2882327"/>
            <a:ext cx="1341757" cy="307777"/>
          </a:xfrm>
          <a:prstGeom prst="rect">
            <a:avLst/>
          </a:prstGeom>
          <a:solidFill>
            <a:srgbClr val="76C5D2"/>
          </a:solidFill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1</a:t>
            </a:r>
            <a:r>
              <a:rPr lang="en-US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1</a:t>
            </a:r>
            <a:r>
              <a:rPr lang="cs-CZ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:</a:t>
            </a:r>
            <a:r>
              <a:rPr lang="fr-FR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15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 – 12:45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483" y="3260355"/>
            <a:ext cx="1341757" cy="307777"/>
          </a:xfrm>
          <a:prstGeom prst="rect">
            <a:avLst/>
          </a:prstGeom>
          <a:solidFill>
            <a:srgbClr val="76C5D2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12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:</a:t>
            </a:r>
            <a:r>
              <a:rPr lang="en-US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45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 – 1</a:t>
            </a:r>
            <a:r>
              <a:rPr lang="fr-FR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4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:</a:t>
            </a:r>
            <a:r>
              <a:rPr lang="en-US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30</a:t>
            </a:r>
            <a:endParaRPr lang="en-GB" sz="1400" dirty="0"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481" y="4288368"/>
            <a:ext cx="1341757" cy="307777"/>
          </a:xfrm>
          <a:prstGeom prst="rect">
            <a:avLst/>
          </a:prstGeom>
          <a:solidFill>
            <a:srgbClr val="76C5D2"/>
          </a:solidFill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16:</a:t>
            </a:r>
            <a:r>
              <a:rPr lang="en-US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00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 –1</a:t>
            </a:r>
            <a:r>
              <a:rPr lang="fr-FR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6h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:30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481" y="5011742"/>
            <a:ext cx="1341757" cy="307777"/>
          </a:xfrm>
          <a:prstGeom prst="rect">
            <a:avLst/>
          </a:prstGeom>
          <a:solidFill>
            <a:srgbClr val="76C5D2"/>
          </a:solidFill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1</a:t>
            </a:r>
            <a:r>
              <a:rPr lang="en-US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7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:30 – 18:00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89232" y="2881277"/>
            <a:ext cx="35872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Roboto Black" panose="02000000000000000000" pitchFamily="2" charset="0"/>
                <a:ea typeface="Roboto Black" panose="02000000000000000000" pitchFamily="2" charset="0"/>
              </a:rPr>
              <a:t>SESSION 2:  (3 x 20 +2 x 15)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03939" y="3267399"/>
            <a:ext cx="28013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Roboto Black" panose="02000000000000000000" pitchFamily="2" charset="0"/>
                <a:ea typeface="Roboto Black" panose="02000000000000000000" pitchFamily="2" charset="0"/>
              </a:rPr>
              <a:t>LUNCH</a:t>
            </a:r>
            <a:r>
              <a:rPr lang="fr-FR" sz="1200" dirty="0">
                <a:latin typeface="Roboto Black" panose="02000000000000000000" pitchFamily="2" charset="0"/>
                <a:ea typeface="Roboto Black" panose="02000000000000000000" pitchFamily="2" charset="0"/>
              </a:rPr>
              <a:t>/POSTER SESSION</a:t>
            </a:r>
            <a:r>
              <a:rPr lang="en-GB" sz="1200" dirty="0">
                <a:latin typeface="Roboto Black" panose="02000000000000000000" pitchFamily="2" charset="0"/>
                <a:ea typeface="Roboto Black" panose="02000000000000000000" pitchFamily="2" charset="0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26148" y="4287373"/>
            <a:ext cx="15901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Roboto Black" panose="02000000000000000000" pitchFamily="2" charset="0"/>
                <a:ea typeface="Roboto Black" panose="02000000000000000000" pitchFamily="2" charset="0"/>
              </a:rPr>
              <a:t>COFFEE BREAK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61799" y="5036944"/>
            <a:ext cx="37515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Roboto Black" panose="02000000000000000000" pitchFamily="2" charset="0"/>
                <a:ea typeface="Roboto Black" panose="02000000000000000000" pitchFamily="2" charset="0"/>
              </a:rPr>
              <a:t>DAY 1 CLOSING REMARKS</a:t>
            </a:r>
            <a:endParaRPr lang="en-GB" sz="1200" dirty="0"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126148" y="2541868"/>
            <a:ext cx="10871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>
                <a:latin typeface="Roboto Black" panose="02000000000000000000" pitchFamily="2" charset="0"/>
                <a:ea typeface="Roboto Black" panose="02000000000000000000" pitchFamily="2" charset="0"/>
              </a:rPr>
              <a:t>COFEE BREAK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446067" y="1067289"/>
            <a:ext cx="6481558" cy="310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71228" y="1059833"/>
            <a:ext cx="1341757" cy="307777"/>
          </a:xfrm>
          <a:prstGeom prst="rect">
            <a:avLst/>
          </a:prstGeom>
          <a:solidFill>
            <a:srgbClr val="76C5D2"/>
          </a:solidFill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 </a:t>
            </a:r>
            <a:r>
              <a:rPr lang="fr-FR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8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:00 – </a:t>
            </a:r>
            <a:r>
              <a:rPr lang="fr-FR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8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:</a:t>
            </a:r>
            <a:r>
              <a:rPr lang="fr-FR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45</a:t>
            </a:r>
            <a:endParaRPr lang="en-GB" sz="1400" dirty="0"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737979" y="1093007"/>
            <a:ext cx="28013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Roboto Black" panose="02000000000000000000" pitchFamily="2" charset="0"/>
                <a:ea typeface="Roboto Black" panose="02000000000000000000" pitchFamily="2" charset="0"/>
              </a:rPr>
              <a:t>WELCOME &amp; REGISTRATION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454699" y="3596107"/>
            <a:ext cx="6472924" cy="310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79866" y="3596107"/>
            <a:ext cx="1341757" cy="307777"/>
          </a:xfrm>
          <a:prstGeom prst="rect">
            <a:avLst/>
          </a:prstGeom>
          <a:solidFill>
            <a:srgbClr val="76C5D2"/>
          </a:solidFill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1</a:t>
            </a:r>
            <a:r>
              <a:rPr lang="fr-FR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4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:</a:t>
            </a:r>
            <a:r>
              <a:rPr lang="en-US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30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 – 15:</a:t>
            </a:r>
            <a:r>
              <a:rPr lang="en-US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30</a:t>
            </a:r>
            <a:endParaRPr lang="en-GB" sz="1400" dirty="0"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421615" y="3588623"/>
            <a:ext cx="3180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Roboto Black" panose="02000000000000000000" pitchFamily="2" charset="0"/>
                <a:ea typeface="Roboto Black" panose="02000000000000000000" pitchFamily="2" charset="0"/>
              </a:rPr>
              <a:t>SESSION 3:  (3 x 20 )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454697" y="3941169"/>
            <a:ext cx="6481554" cy="310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79864" y="3941169"/>
            <a:ext cx="1341757" cy="307777"/>
          </a:xfrm>
          <a:prstGeom prst="rect">
            <a:avLst/>
          </a:prstGeom>
          <a:solidFill>
            <a:srgbClr val="76C5D2"/>
          </a:solidFill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1</a:t>
            </a:r>
            <a:r>
              <a:rPr lang="fr-FR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5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:</a:t>
            </a:r>
            <a:r>
              <a:rPr lang="en-US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30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 – 16:</a:t>
            </a:r>
            <a:r>
              <a:rPr lang="en-US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00</a:t>
            </a:r>
            <a:endParaRPr lang="en-GB" sz="1400" dirty="0"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421613" y="3942311"/>
            <a:ext cx="318034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Roboto Black" panose="02000000000000000000" pitchFamily="2" charset="0"/>
                <a:ea typeface="Roboto Black" panose="02000000000000000000" pitchFamily="2" charset="0"/>
              </a:rPr>
              <a:t>SESSION 4: (2 x 15) </a:t>
            </a:r>
            <a:endParaRPr lang="en-GB" sz="1200" dirty="0">
              <a:latin typeface="Roboto Black" panose="02000000000000000000"/>
              <a:ea typeface="Roboto Black" panose="02000000000000000000" pitchFamily="2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446070" y="2156355"/>
            <a:ext cx="6481555" cy="310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73693" y="2146207"/>
            <a:ext cx="1341757" cy="307777"/>
          </a:xfrm>
          <a:prstGeom prst="rect">
            <a:avLst/>
          </a:prstGeom>
          <a:solidFill>
            <a:srgbClr val="76C5D2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10:00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 – 11:00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878692" y="1810670"/>
            <a:ext cx="3446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Roboto Black" panose="02000000000000000000" pitchFamily="2" charset="0"/>
                <a:ea typeface="Roboto Black" panose="02000000000000000000" pitchFamily="2" charset="0"/>
              </a:rPr>
              <a:t>KEYNOTE SPEAKER1 – van </a:t>
            </a:r>
            <a:r>
              <a:rPr lang="fr-FR" sz="1200" dirty="0" err="1">
                <a:latin typeface="Roboto Black" panose="02000000000000000000" pitchFamily="2" charset="0"/>
                <a:ea typeface="Roboto Black" panose="02000000000000000000" pitchFamily="2" charset="0"/>
              </a:rPr>
              <a:t>Stam</a:t>
            </a:r>
            <a:endParaRPr lang="fr-FR" sz="1200" dirty="0"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B796040-2C30-4188-B28E-80DAF810009B}"/>
              </a:ext>
            </a:extLst>
          </p:cNvPr>
          <p:cNvSpPr/>
          <p:nvPr/>
        </p:nvSpPr>
        <p:spPr>
          <a:xfrm>
            <a:off x="1446067" y="1427774"/>
            <a:ext cx="6481558" cy="310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8C183CB-61D0-45B2-B44C-8869593BFA32}"/>
              </a:ext>
            </a:extLst>
          </p:cNvPr>
          <p:cNvSpPr txBox="1"/>
          <p:nvPr/>
        </p:nvSpPr>
        <p:spPr>
          <a:xfrm>
            <a:off x="71228" y="1420318"/>
            <a:ext cx="1341757" cy="307777"/>
          </a:xfrm>
          <a:prstGeom prst="rect">
            <a:avLst/>
          </a:prstGeom>
          <a:solidFill>
            <a:srgbClr val="76C5D2"/>
          </a:solidFill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 </a:t>
            </a:r>
            <a:r>
              <a:rPr lang="fr-FR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8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:45 – </a:t>
            </a:r>
            <a:r>
              <a:rPr lang="fr-FR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9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:</a:t>
            </a:r>
            <a:r>
              <a:rPr lang="fr-FR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00</a:t>
            </a:r>
            <a:endParaRPr lang="en-GB" sz="1400" dirty="0"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643156" y="1435296"/>
            <a:ext cx="28013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Roboto Black" panose="02000000000000000000" pitchFamily="2" charset="0"/>
                <a:ea typeface="Roboto Black" panose="02000000000000000000" pitchFamily="2" charset="0"/>
              </a:rPr>
              <a:t>OPENING REMARKS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F5A880CF-13AF-47C3-AA9C-952F0F1C1A5D}"/>
              </a:ext>
            </a:extLst>
          </p:cNvPr>
          <p:cNvSpPr/>
          <p:nvPr/>
        </p:nvSpPr>
        <p:spPr>
          <a:xfrm>
            <a:off x="1490136" y="2190305"/>
            <a:ext cx="370025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>
                <a:latin typeface="Roboto Black" panose="02000000000000000000" pitchFamily="2" charset="0"/>
                <a:ea typeface="Roboto Black" panose="02000000000000000000" pitchFamily="2" charset="0"/>
              </a:rPr>
              <a:t>SESSION 1:  (3 x 20)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F52C272-06A4-4E8C-913A-ED99EFB8AD30}"/>
              </a:ext>
            </a:extLst>
          </p:cNvPr>
          <p:cNvSpPr/>
          <p:nvPr/>
        </p:nvSpPr>
        <p:spPr>
          <a:xfrm>
            <a:off x="1440315" y="4645967"/>
            <a:ext cx="6481554" cy="310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7C5BBA9-0CF3-44DC-B703-48D229BA0C99}"/>
              </a:ext>
            </a:extLst>
          </p:cNvPr>
          <p:cNvSpPr txBox="1"/>
          <p:nvPr/>
        </p:nvSpPr>
        <p:spPr>
          <a:xfrm>
            <a:off x="65481" y="4642459"/>
            <a:ext cx="1341757" cy="307777"/>
          </a:xfrm>
          <a:prstGeom prst="rect">
            <a:avLst/>
          </a:prstGeom>
          <a:solidFill>
            <a:srgbClr val="76C5D2"/>
          </a:solidFill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1</a:t>
            </a:r>
            <a:r>
              <a:rPr lang="en-US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6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:30 – 17:20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1BF7000-A803-4094-AFD7-1C3B32344F74}"/>
              </a:ext>
            </a:extLst>
          </p:cNvPr>
          <p:cNvSpPr txBox="1"/>
          <p:nvPr/>
        </p:nvSpPr>
        <p:spPr>
          <a:xfrm>
            <a:off x="1461799" y="4667661"/>
            <a:ext cx="37515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Roboto Black" panose="02000000000000000000" pitchFamily="2" charset="0"/>
                <a:ea typeface="Roboto Black" panose="02000000000000000000" pitchFamily="2" charset="0"/>
              </a:rPr>
              <a:t>SESSION 5: (2 x 15 + 1 x 20)</a:t>
            </a:r>
            <a:endParaRPr lang="en-GB" sz="1200" dirty="0"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F9FC71C-14AE-4067-82F4-C0D62A5DB581}"/>
              </a:ext>
            </a:extLst>
          </p:cNvPr>
          <p:cNvSpPr/>
          <p:nvPr/>
        </p:nvSpPr>
        <p:spPr>
          <a:xfrm>
            <a:off x="1452038" y="5387457"/>
            <a:ext cx="6481554" cy="310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6A606DB-1C04-4BF3-8818-A2E79A184A2F}"/>
              </a:ext>
            </a:extLst>
          </p:cNvPr>
          <p:cNvSpPr txBox="1"/>
          <p:nvPr/>
        </p:nvSpPr>
        <p:spPr>
          <a:xfrm>
            <a:off x="77204" y="5383949"/>
            <a:ext cx="1341757" cy="307777"/>
          </a:xfrm>
          <a:prstGeom prst="rect">
            <a:avLst/>
          </a:prstGeom>
          <a:solidFill>
            <a:srgbClr val="76C5D2"/>
          </a:solidFill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1</a:t>
            </a:r>
            <a:r>
              <a:rPr lang="en-US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9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:00 – 21:30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CC16517-8A86-4D9A-BC42-9F1D65793E45}"/>
              </a:ext>
            </a:extLst>
          </p:cNvPr>
          <p:cNvSpPr txBox="1"/>
          <p:nvPr/>
        </p:nvSpPr>
        <p:spPr>
          <a:xfrm>
            <a:off x="1473522" y="5409151"/>
            <a:ext cx="37515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Roboto Black" panose="02000000000000000000" pitchFamily="2" charset="0"/>
                <a:ea typeface="Roboto Black" panose="02000000000000000000" pitchFamily="2" charset="0"/>
              </a:rPr>
              <a:t>GALA DINNER</a:t>
            </a:r>
            <a:endParaRPr lang="en-GB" sz="1200" dirty="0"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9D85D5-081C-4098-822F-81552F449D04}"/>
              </a:ext>
            </a:extLst>
          </p:cNvPr>
          <p:cNvSpPr txBox="1"/>
          <p:nvPr/>
        </p:nvSpPr>
        <p:spPr>
          <a:xfrm>
            <a:off x="8597548" y="2892475"/>
            <a:ext cx="2747227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FULL PAPER: 20 MINUTES</a:t>
            </a:r>
          </a:p>
          <a:p>
            <a:r>
              <a:rPr lang="en-US" dirty="0"/>
              <a:t>SHORT PAPER: 15 MINUTES</a:t>
            </a:r>
          </a:p>
        </p:txBody>
      </p:sp>
    </p:spTree>
    <p:extLst>
      <p:ext uri="{BB962C8B-B14F-4D97-AF65-F5344CB8AC3E}">
        <p14:creationId xmlns:p14="http://schemas.microsoft.com/office/powerpoint/2010/main" val="3294764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4560" y="74976"/>
            <a:ext cx="4388898" cy="338554"/>
          </a:xfrm>
          <a:prstGeom prst="rect">
            <a:avLst/>
          </a:prstGeom>
          <a:solidFill>
            <a:srgbClr val="4378BA"/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DAY 2 – </a:t>
            </a:r>
            <a:r>
              <a:rPr lang="en-US" sz="1600" dirty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SUN</a:t>
            </a:r>
            <a:r>
              <a:rPr lang="cs-CZ" sz="1600" dirty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DAY</a:t>
            </a:r>
            <a:r>
              <a:rPr lang="en-GB" sz="1600" dirty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, 25 MARCH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370" y="2276467"/>
            <a:ext cx="1341757" cy="307777"/>
          </a:xfrm>
          <a:prstGeom prst="rect">
            <a:avLst/>
          </a:prstGeom>
          <a:solidFill>
            <a:srgbClr val="76C5D2"/>
          </a:solidFill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10:</a:t>
            </a:r>
            <a:r>
              <a:rPr lang="fr-FR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0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0 – </a:t>
            </a:r>
            <a:r>
              <a:rPr lang="cs-CZ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1</a:t>
            </a:r>
            <a:r>
              <a:rPr lang="en-US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1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:00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5885" y="2991583"/>
            <a:ext cx="1346236" cy="307777"/>
          </a:xfrm>
          <a:prstGeom prst="rect">
            <a:avLst/>
          </a:prstGeom>
          <a:solidFill>
            <a:srgbClr val="76C5D2"/>
          </a:solidFill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1</a:t>
            </a:r>
            <a:r>
              <a:rPr lang="en-US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1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:</a:t>
            </a:r>
            <a:r>
              <a:rPr lang="en-US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1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5 – 1</a:t>
            </a:r>
            <a:r>
              <a:rPr lang="fr-FR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2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:</a:t>
            </a:r>
            <a:r>
              <a:rPr lang="en-US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45</a:t>
            </a:r>
            <a:endParaRPr lang="en-GB" sz="1400" dirty="0"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8124" y="3365043"/>
            <a:ext cx="1341757" cy="307777"/>
          </a:xfrm>
          <a:prstGeom prst="rect">
            <a:avLst/>
          </a:prstGeom>
          <a:solidFill>
            <a:srgbClr val="76C5D2"/>
          </a:solidFill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1</a:t>
            </a:r>
            <a:r>
              <a:rPr lang="en-US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2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:45 – 1</a:t>
            </a:r>
            <a:r>
              <a:rPr lang="cs-CZ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4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:30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0364" y="3736501"/>
            <a:ext cx="1341757" cy="307777"/>
          </a:xfrm>
          <a:prstGeom prst="rect">
            <a:avLst/>
          </a:prstGeom>
          <a:solidFill>
            <a:srgbClr val="76C5D2"/>
          </a:solidFill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1</a:t>
            </a:r>
            <a:r>
              <a:rPr lang="cs-CZ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4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:30 – 15:30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0364" y="4109366"/>
            <a:ext cx="1341757" cy="307777"/>
          </a:xfrm>
          <a:prstGeom prst="rect">
            <a:avLst/>
          </a:prstGeom>
          <a:solidFill>
            <a:srgbClr val="76C5D2"/>
          </a:solidFill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1</a:t>
            </a:r>
            <a:r>
              <a:rPr lang="fr-FR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5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:30 – </a:t>
            </a:r>
            <a:r>
              <a:rPr lang="cs-CZ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1</a:t>
            </a:r>
            <a:r>
              <a:rPr lang="fr-FR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6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:15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0369" y="2636839"/>
            <a:ext cx="1341757" cy="307777"/>
          </a:xfrm>
          <a:prstGeom prst="rect">
            <a:avLst/>
          </a:prstGeom>
          <a:solidFill>
            <a:srgbClr val="76C5D2"/>
          </a:solidFill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1</a:t>
            </a:r>
            <a:r>
              <a:rPr lang="en-US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1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:00 – </a:t>
            </a:r>
            <a:r>
              <a:rPr lang="cs-CZ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1</a:t>
            </a:r>
            <a:r>
              <a:rPr lang="en-US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1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:</a:t>
            </a:r>
            <a:r>
              <a:rPr lang="en-US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1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0364" y="4501776"/>
            <a:ext cx="1341757" cy="307777"/>
          </a:xfrm>
          <a:prstGeom prst="rect">
            <a:avLst/>
          </a:prstGeom>
          <a:solidFill>
            <a:srgbClr val="76C5D2"/>
          </a:solidFill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1</a:t>
            </a:r>
            <a:r>
              <a:rPr lang="fr-FR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6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:15 – </a:t>
            </a:r>
            <a:r>
              <a:rPr lang="cs-CZ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1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6:45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0364" y="5229452"/>
            <a:ext cx="1341757" cy="307777"/>
          </a:xfrm>
          <a:prstGeom prst="rect">
            <a:avLst/>
          </a:prstGeom>
          <a:solidFill>
            <a:srgbClr val="76C5D2"/>
          </a:solidFill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1</a:t>
            </a:r>
            <a:r>
              <a:rPr lang="en-US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7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:15 – 18:15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538228" y="4480783"/>
            <a:ext cx="6498112" cy="310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538228" y="5220920"/>
            <a:ext cx="6487310" cy="310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538228" y="3758332"/>
            <a:ext cx="6498112" cy="310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538227" y="4122162"/>
            <a:ext cx="6487311" cy="310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538228" y="3387824"/>
            <a:ext cx="6487310" cy="3237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554782" y="3055130"/>
            <a:ext cx="6481558" cy="310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1538228" y="2677342"/>
            <a:ext cx="6487310" cy="310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538228" y="2283308"/>
            <a:ext cx="6487310" cy="310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554782" y="2328105"/>
            <a:ext cx="28013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Roboto Black" panose="02000000000000000000" pitchFamily="2" charset="0"/>
                <a:ea typeface="Roboto Black" panose="02000000000000000000" pitchFamily="2" charset="0"/>
              </a:rPr>
              <a:t>PANEL 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924560" y="3406838"/>
            <a:ext cx="28013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Roboto Black" panose="02000000000000000000" pitchFamily="2" charset="0"/>
                <a:ea typeface="Roboto Black" panose="02000000000000000000" pitchFamily="2" charset="0"/>
              </a:rPr>
              <a:t>LUNCH/POSTER SESSION</a:t>
            </a:r>
            <a:endParaRPr lang="en-GB" sz="1200" dirty="0"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90018" y="3777658"/>
            <a:ext cx="28013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Roboto Black" panose="02000000000000000000" pitchFamily="2" charset="0"/>
                <a:ea typeface="Roboto Black" panose="02000000000000000000" pitchFamily="2" charset="0"/>
              </a:rPr>
              <a:t>PANEL 2</a:t>
            </a:r>
            <a:endParaRPr lang="en-GB" sz="1200" dirty="0"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409093" y="5249237"/>
            <a:ext cx="51045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Roboto Black" panose="02000000000000000000" pitchFamily="2" charset="0"/>
                <a:ea typeface="Roboto Black" panose="02000000000000000000" pitchFamily="2" charset="0"/>
              </a:rPr>
              <a:t>ROUND TABLE</a:t>
            </a:r>
            <a:endParaRPr lang="en-GB" sz="1050" dirty="0"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499881" y="3014410"/>
            <a:ext cx="31803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50" dirty="0">
                <a:latin typeface="Roboto Black" panose="02000000000000000000" pitchFamily="2" charset="0"/>
                <a:ea typeface="Roboto Black" panose="02000000000000000000" pitchFamily="2" charset="0"/>
              </a:rPr>
              <a:t>MINI KEYNOTE 1 (1 x 30)</a:t>
            </a:r>
          </a:p>
          <a:p>
            <a:r>
              <a:rPr lang="fr-FR" sz="1050" dirty="0">
                <a:latin typeface="Roboto Black" panose="02000000000000000000" pitchFamily="2" charset="0"/>
                <a:ea typeface="Roboto Black" panose="02000000000000000000" pitchFamily="2" charset="0"/>
              </a:rPr>
              <a:t>SESSION 1 (4 x 15)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66122" y="1911277"/>
            <a:ext cx="1341757" cy="307777"/>
          </a:xfrm>
          <a:prstGeom prst="rect">
            <a:avLst/>
          </a:prstGeom>
          <a:solidFill>
            <a:srgbClr val="76C5D2"/>
          </a:solidFill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09:</a:t>
            </a:r>
            <a:r>
              <a:rPr lang="fr-FR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3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0 – </a:t>
            </a:r>
            <a:r>
              <a:rPr lang="en-US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10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:00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543980" y="1926744"/>
            <a:ext cx="6481558" cy="310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1554782" y="1954193"/>
            <a:ext cx="31768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100" dirty="0"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63244" y="1537464"/>
            <a:ext cx="1341757" cy="307777"/>
          </a:xfrm>
          <a:prstGeom prst="rect">
            <a:avLst/>
          </a:prstGeom>
          <a:solidFill>
            <a:srgbClr val="76C5D2"/>
          </a:solidFill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09:</a:t>
            </a:r>
            <a:r>
              <a:rPr lang="en-US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00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 – </a:t>
            </a:r>
            <a:r>
              <a:rPr lang="en-US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09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:20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541102" y="1561557"/>
            <a:ext cx="6484436" cy="310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3924560" y="1579069"/>
            <a:ext cx="31768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Roboto Black" panose="02000000000000000000" pitchFamily="2" charset="0"/>
                <a:ea typeface="Roboto Black" panose="02000000000000000000" pitchFamily="2" charset="0"/>
              </a:rPr>
              <a:t>OPENING REMARKS IDRC DIRECTOR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60364" y="4858505"/>
            <a:ext cx="1341757" cy="307777"/>
          </a:xfrm>
          <a:prstGeom prst="rect">
            <a:avLst/>
          </a:prstGeom>
          <a:solidFill>
            <a:srgbClr val="76C5D2"/>
          </a:solidFill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1</a:t>
            </a:r>
            <a:r>
              <a:rPr lang="en-US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6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:45 – 17:15</a:t>
            </a:r>
          </a:p>
        </p:txBody>
      </p:sp>
      <p:sp>
        <p:nvSpPr>
          <p:cNvPr id="60" name="Rectangle 59"/>
          <p:cNvSpPr/>
          <p:nvPr/>
        </p:nvSpPr>
        <p:spPr>
          <a:xfrm>
            <a:off x="1538228" y="4849973"/>
            <a:ext cx="6487310" cy="310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2F690BB-0CBA-457E-86F8-5FB373789CD6}"/>
              </a:ext>
            </a:extLst>
          </p:cNvPr>
          <p:cNvSpPr/>
          <p:nvPr/>
        </p:nvSpPr>
        <p:spPr>
          <a:xfrm>
            <a:off x="1554782" y="1147118"/>
            <a:ext cx="6481558" cy="310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D078634-65D0-451D-89EF-CFED3332BDBE}"/>
              </a:ext>
            </a:extLst>
          </p:cNvPr>
          <p:cNvSpPr txBox="1"/>
          <p:nvPr/>
        </p:nvSpPr>
        <p:spPr>
          <a:xfrm>
            <a:off x="179943" y="1139662"/>
            <a:ext cx="1341757" cy="307777"/>
          </a:xfrm>
          <a:prstGeom prst="rect">
            <a:avLst/>
          </a:prstGeom>
          <a:solidFill>
            <a:srgbClr val="76C5D2"/>
          </a:solidFill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 </a:t>
            </a:r>
            <a:r>
              <a:rPr lang="fr-FR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8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:30 – </a:t>
            </a:r>
            <a:r>
              <a:rPr lang="fr-FR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9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:</a:t>
            </a:r>
            <a:r>
              <a:rPr lang="fr-FR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00</a:t>
            </a:r>
            <a:endParaRPr lang="en-GB" sz="1400" dirty="0"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8C23D3A-107E-4BC9-B79F-2BE2971B670D}"/>
              </a:ext>
            </a:extLst>
          </p:cNvPr>
          <p:cNvSpPr txBox="1"/>
          <p:nvPr/>
        </p:nvSpPr>
        <p:spPr>
          <a:xfrm>
            <a:off x="3846694" y="1172836"/>
            <a:ext cx="28013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Roboto Black" panose="02000000000000000000" pitchFamily="2" charset="0"/>
                <a:ea typeface="Roboto Black" panose="02000000000000000000" pitchFamily="2" charset="0"/>
              </a:rPr>
              <a:t>WELCOME &amp; REGISTRATION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5881560-57E2-4B81-A1CD-CAC020FB0718}"/>
              </a:ext>
            </a:extLst>
          </p:cNvPr>
          <p:cNvSpPr txBox="1"/>
          <p:nvPr/>
        </p:nvSpPr>
        <p:spPr>
          <a:xfrm>
            <a:off x="3658938" y="1942245"/>
            <a:ext cx="31768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Roboto Black" panose="02000000000000000000" pitchFamily="2" charset="0"/>
                <a:ea typeface="Roboto Black" panose="02000000000000000000" pitchFamily="2" charset="0"/>
              </a:rPr>
              <a:t>RWANDA MINISTER OF AGRICULTURE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53E9461-2AF9-47A2-9F7C-83BA1D285F4A}"/>
              </a:ext>
            </a:extLst>
          </p:cNvPr>
          <p:cNvSpPr/>
          <p:nvPr/>
        </p:nvSpPr>
        <p:spPr>
          <a:xfrm>
            <a:off x="3900992" y="2691730"/>
            <a:ext cx="13740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>
                <a:latin typeface="Roboto Black" panose="02000000000000000000" pitchFamily="2" charset="0"/>
                <a:ea typeface="Roboto Black" panose="02000000000000000000" pitchFamily="2" charset="0"/>
              </a:rPr>
              <a:t>COFFEE BREAK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1BCE96-CA58-4947-82E1-BB92AEC6D8ED}"/>
              </a:ext>
            </a:extLst>
          </p:cNvPr>
          <p:cNvSpPr/>
          <p:nvPr/>
        </p:nvSpPr>
        <p:spPr>
          <a:xfrm>
            <a:off x="1490018" y="4146935"/>
            <a:ext cx="144462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>
                <a:latin typeface="Roboto Black" panose="02000000000000000000" pitchFamily="2" charset="0"/>
                <a:ea typeface="Roboto Black" panose="02000000000000000000" pitchFamily="2" charset="0"/>
              </a:rPr>
              <a:t>SESSION 2 (3 x 15)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834A963-0D34-4B27-8EA6-4476638DBFA2}"/>
              </a:ext>
            </a:extLst>
          </p:cNvPr>
          <p:cNvSpPr/>
          <p:nvPr/>
        </p:nvSpPr>
        <p:spPr>
          <a:xfrm>
            <a:off x="3900992" y="4434976"/>
            <a:ext cx="13740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>
                <a:latin typeface="Roboto Black" panose="02000000000000000000" pitchFamily="2" charset="0"/>
                <a:ea typeface="Roboto Black" panose="02000000000000000000" pitchFamily="2" charset="0"/>
              </a:rPr>
              <a:t>COFFEE BREAK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FD2E871-1EE9-4C33-99C9-F3B583C3B1B0}"/>
              </a:ext>
            </a:extLst>
          </p:cNvPr>
          <p:cNvSpPr/>
          <p:nvPr/>
        </p:nvSpPr>
        <p:spPr>
          <a:xfrm>
            <a:off x="1554782" y="4854155"/>
            <a:ext cx="19816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>
                <a:latin typeface="Roboto Black" panose="02000000000000000000" pitchFamily="2" charset="0"/>
                <a:ea typeface="Roboto Black" panose="02000000000000000000" pitchFamily="2" charset="0"/>
              </a:rPr>
              <a:t>MINI KEYNOTE 2 (1 x 30)</a:t>
            </a:r>
            <a:endParaRPr lang="en-US" sz="12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DE1C56A-793B-45EA-A357-99E9ED06F2C4}"/>
              </a:ext>
            </a:extLst>
          </p:cNvPr>
          <p:cNvSpPr txBox="1"/>
          <p:nvPr/>
        </p:nvSpPr>
        <p:spPr>
          <a:xfrm>
            <a:off x="154506" y="5592869"/>
            <a:ext cx="1341757" cy="307777"/>
          </a:xfrm>
          <a:prstGeom prst="rect">
            <a:avLst/>
          </a:prstGeom>
          <a:solidFill>
            <a:srgbClr val="76C5D2"/>
          </a:solidFill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1</a:t>
            </a:r>
            <a:r>
              <a:rPr lang="en-US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8</a:t>
            </a:r>
            <a:r>
              <a:rPr lang="en-GB" sz="1400" dirty="0">
                <a:latin typeface="Roboto Black" panose="02000000000000000000" pitchFamily="2" charset="0"/>
                <a:ea typeface="Roboto Black" panose="02000000000000000000" pitchFamily="2" charset="0"/>
              </a:rPr>
              <a:t>:15 – 18:45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7E869079-F0DC-45F4-A1DA-58CAC7D91E8E}"/>
              </a:ext>
            </a:extLst>
          </p:cNvPr>
          <p:cNvSpPr/>
          <p:nvPr/>
        </p:nvSpPr>
        <p:spPr>
          <a:xfrm>
            <a:off x="1532370" y="5584337"/>
            <a:ext cx="6487310" cy="310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745AE7D-D2F3-4CD7-B990-A80D009F52B8}"/>
              </a:ext>
            </a:extLst>
          </p:cNvPr>
          <p:cNvSpPr txBox="1"/>
          <p:nvPr/>
        </p:nvSpPr>
        <p:spPr>
          <a:xfrm>
            <a:off x="2403235" y="5612654"/>
            <a:ext cx="51045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latin typeface="Roboto Black" panose="02000000000000000000" pitchFamily="2" charset="0"/>
                <a:ea typeface="Roboto Black" panose="02000000000000000000" pitchFamily="2" charset="0"/>
              </a:rPr>
              <a:t>CLOSING REMARKS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006615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321</Words>
  <Application>Microsoft Office PowerPoint</Application>
  <PresentationFormat>Widescreen</PresentationFormat>
  <Paragraphs>57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Roboto Black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AGueye</dc:creator>
  <cp:lastModifiedBy>Lenka.Bilska</cp:lastModifiedBy>
  <cp:revision>6</cp:revision>
  <dcterms:created xsi:type="dcterms:W3CDTF">2018-03-09T17:35:47Z</dcterms:created>
  <dcterms:modified xsi:type="dcterms:W3CDTF">2018-03-13T14:42:34Z</dcterms:modified>
</cp:coreProperties>
</file>